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58" r:id="rId4"/>
    <p:sldId id="260" r:id="rId5"/>
    <p:sldId id="265" r:id="rId6"/>
    <p:sldId id="266" r:id="rId7"/>
    <p:sldId id="267" r:id="rId8"/>
    <p:sldId id="268" r:id="rId9"/>
    <p:sldId id="269" r:id="rId10"/>
    <p:sldId id="275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96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(311)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5/25/2022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A16588F-22EA-46F9-8E15-CED16FD68D7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(311)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5/25/2022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7" tIns="48329" rIns="96657" bIns="483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BED8BF5-5D7E-47DE-B817-55C1F507C4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C78C4-33BC-4730-B82D-6408FEBCAB66}" type="datetime1">
              <a:rPr lang="en-US" smtClean="0"/>
              <a:t>5/27/2022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1F19-38BB-4C5A-A065-43862892B394}" type="datetime1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041-E503-40F5-9775-5962F9795F2E}" type="datetime1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B6330-D8DA-43C1-B4F9-B4DD4149E6BA}" type="datetime1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AE74-005F-4F64-9A5A-32B8A61DB5BF}" type="datetime1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0AC0-6A44-4376-B2E1-2173DF260023}" type="datetime1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2A05-7120-49B7-921B-384341A47822}" type="datetime1">
              <a:rPr lang="en-US" smtClean="0"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CEA-55BF-4CC1-AFBA-9A0696F20DEC}" type="datetime1">
              <a:rPr lang="en-US" smtClean="0"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25E2-2BC5-4EE7-B9F3-322F69954255}" type="datetime1">
              <a:rPr lang="en-US" smtClean="0"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9488F12-AA44-45C9-A74F-7EABA3E501E7}" type="datetime1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582F0-B801-47D6-A2C8-32139EFEE850}" type="datetime1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18826-39AC-4515-B84B-B6904E71C265}" type="datetime1">
              <a:rPr lang="en-US" smtClean="0"/>
              <a:t>5/27/2022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12702"/>
            <a:ext cx="7772400" cy="156966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Lesson 19 - The Last Week Of Jesus’ Life (1)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39012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Triumphant Entry Into Jerusalem </a:t>
            </a:r>
          </a:p>
          <a:p>
            <a:r>
              <a:rPr lang="en-US" dirty="0">
                <a:solidFill>
                  <a:schemeClr val="tx1"/>
                </a:solidFill>
              </a:rPr>
              <a:t>Matthew 21:1-11, 14-17; Mark 11:1-11;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Luke 19:29-44; John 12:12-19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D8881-0951-40BF-86C7-90460CD0A834}"/>
              </a:ext>
            </a:extLst>
          </p:cNvPr>
          <p:cNvSpPr txBox="1"/>
          <p:nvPr/>
        </p:nvSpPr>
        <p:spPr>
          <a:xfrm>
            <a:off x="2281238" y="5791200"/>
            <a:ext cx="45815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May 25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26527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Shouts Of The People As Jesus Entered Reflect Misunderstanding Of The Nature Of The Kingdom.</a:t>
            </a:r>
          </a:p>
          <a:p>
            <a:r>
              <a:rPr lang="en-US" dirty="0"/>
              <a:t>Earlier some had tried to force Jesus to become a king, but He refused. John 6:15</a:t>
            </a:r>
          </a:p>
          <a:p>
            <a:r>
              <a:rPr lang="en-US" u="sng" dirty="0"/>
              <a:t>My kingdom is not of this world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To the Pharisees. Luke 17:20-21</a:t>
            </a:r>
          </a:p>
          <a:p>
            <a:pPr lvl="1"/>
            <a:r>
              <a:rPr lang="en-US" dirty="0"/>
              <a:t>To Pilate. John 18:36</a:t>
            </a:r>
          </a:p>
          <a:p>
            <a:pPr lvl="1"/>
            <a:r>
              <a:rPr lang="en-US" dirty="0"/>
              <a:t>Paul made it clear that the kingdom was spiritual, not physical. Romans 14:17; 1 Corinthians 15:50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362" y="169030"/>
            <a:ext cx="8458200" cy="1354217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Triumphant Entry Into Jerusalem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8" y="1411843"/>
            <a:ext cx="8784432" cy="5293757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Came From Galilee.</a:t>
            </a:r>
          </a:p>
          <a:p>
            <a:pPr>
              <a:spcBef>
                <a:spcPts val="0"/>
              </a:spcBef>
            </a:pPr>
            <a:r>
              <a:rPr lang="en-US" dirty="0"/>
              <a:t> Samaritans refused Jesus. Luke 9:51ff</a:t>
            </a:r>
          </a:p>
          <a:p>
            <a:pPr lvl="1">
              <a:spcBef>
                <a:spcPts val="0"/>
              </a:spcBef>
            </a:pPr>
            <a:r>
              <a:rPr lang="en-US" dirty="0"/>
              <a:t>Jesus healed a Samaritan. Luke 17:11-13</a:t>
            </a:r>
          </a:p>
          <a:p>
            <a:pPr>
              <a:spcBef>
                <a:spcPts val="0"/>
              </a:spcBef>
            </a:pPr>
            <a:r>
              <a:rPr lang="en-US" dirty="0"/>
              <a:t>Came to Jericho. </a:t>
            </a:r>
          </a:p>
          <a:p>
            <a:pPr lvl="1">
              <a:spcBef>
                <a:spcPts val="0"/>
              </a:spcBef>
            </a:pPr>
            <a:r>
              <a:rPr lang="en-US" dirty="0"/>
              <a:t>Healed two blind men. Matthew 20:29-34;</a:t>
            </a:r>
            <a:br>
              <a:rPr lang="en-US" dirty="0"/>
            </a:br>
            <a:r>
              <a:rPr lang="en-US" dirty="0"/>
              <a:t>Mark 10:46-52; Luke 18:35</a:t>
            </a:r>
          </a:p>
          <a:p>
            <a:pPr lvl="1">
              <a:spcBef>
                <a:spcPts val="0"/>
              </a:spcBef>
            </a:pPr>
            <a:r>
              <a:rPr lang="en-US" dirty="0"/>
              <a:t>Visited with Zacchaeus. Luke 19:10</a:t>
            </a:r>
          </a:p>
          <a:p>
            <a:pPr>
              <a:spcBef>
                <a:spcPts val="0"/>
              </a:spcBef>
            </a:pPr>
            <a:r>
              <a:rPr lang="en-US" dirty="0"/>
              <a:t>Came to Bethany. </a:t>
            </a:r>
          </a:p>
          <a:p>
            <a:pPr lvl="1">
              <a:spcBef>
                <a:spcPts val="0"/>
              </a:spcBef>
            </a:pPr>
            <a:r>
              <a:rPr lang="en-US" dirty="0"/>
              <a:t>Rested on the Sabbath. John 12:1</a:t>
            </a:r>
          </a:p>
          <a:p>
            <a:pPr lvl="1">
              <a:spcBef>
                <a:spcPts val="0"/>
              </a:spcBef>
            </a:pPr>
            <a:r>
              <a:rPr lang="en-US" dirty="0"/>
              <a:t>Had supper with Martha, Mary and Lazarus.</a:t>
            </a:r>
            <a:br>
              <a:rPr lang="en-US" dirty="0"/>
            </a:br>
            <a:r>
              <a:rPr lang="en-US" dirty="0"/>
              <a:t>John 12:2-8</a:t>
            </a:r>
          </a:p>
          <a:p>
            <a:pPr lvl="1">
              <a:spcBef>
                <a:spcPts val="0"/>
              </a:spcBef>
            </a:pPr>
            <a:r>
              <a:rPr lang="en-US" dirty="0"/>
              <a:t>Common people heard him. John 12:9</a:t>
            </a:r>
          </a:p>
          <a:p>
            <a:pPr lvl="1">
              <a:spcBef>
                <a:spcPts val="0"/>
              </a:spcBef>
            </a:pPr>
            <a:r>
              <a:rPr lang="en-US" dirty="0"/>
              <a:t>Chief Priest desire to kill Lazarus. John 12:10-11; </a:t>
            </a:r>
            <a:br>
              <a:rPr lang="en-US" dirty="0"/>
            </a:br>
            <a:r>
              <a:rPr lang="en-US" dirty="0"/>
              <a:t>cf. John 11:56-57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Journey To Jerusalem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\The Life Of Christ\map_jc_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0013" y="286062"/>
            <a:ext cx="6859587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Journey To Jerusalem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7155166" y="5448449"/>
            <a:ext cx="1905000" cy="1021556"/>
          </a:xfrm>
          <a:prstGeom prst="wedgeRoundRectCallout">
            <a:avLst>
              <a:gd name="adj1" fmla="val -97055"/>
              <a:gd name="adj2" fmla="val 3067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About 1,200 feet below sea level.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4343400" y="3733800"/>
            <a:ext cx="2362198" cy="1219200"/>
          </a:xfrm>
          <a:prstGeom prst="wedgeRoundRectCallout">
            <a:avLst>
              <a:gd name="adj1" fmla="val 26473"/>
              <a:gd name="adj2" fmla="val 1559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Healed two blind men, visited Zacchaeus.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Luke 18:35-19:10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377182" y="1905000"/>
            <a:ext cx="4194817" cy="990600"/>
          </a:xfrm>
          <a:prstGeom prst="wedgeRoundRectCallout">
            <a:avLst>
              <a:gd name="adj1" fmla="val 61207"/>
              <a:gd name="adj2" fmla="val 1226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Samaritans refuse to receive Jesus.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Matthew 19:1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Samaritan Healed. Luke 17:11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4949183" y="1518167"/>
            <a:ext cx="3817634" cy="715089"/>
          </a:xfrm>
          <a:prstGeom prst="wedgeRoundRectCallout">
            <a:avLst>
              <a:gd name="adj1" fmla="val 2493"/>
              <a:gd name="adj2" fmla="val 2764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Crossed into the region beyond Jordan. Matthew 19:1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762000" y="3718322"/>
            <a:ext cx="3352800" cy="1021556"/>
          </a:xfrm>
          <a:prstGeom prst="wedgeRoundRectCallout">
            <a:avLst>
              <a:gd name="adj1" fmla="val 65006"/>
              <a:gd name="adj2" fmla="val 2250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Stopped in Bethany.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Rested on the Sabbath day.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John 12:1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\The Life Of Christ\topography of palestin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5747"/>
            <a:ext cx="9144000" cy="6247453"/>
          </a:xfrm>
          <a:prstGeom prst="rect">
            <a:avLst/>
          </a:prstGeom>
          <a:noFill/>
        </p:spPr>
      </p:pic>
      <p:sp>
        <p:nvSpPr>
          <p:cNvPr id="11" name="Freeform 10"/>
          <p:cNvSpPr/>
          <p:nvPr/>
        </p:nvSpPr>
        <p:spPr>
          <a:xfrm rot="18524266">
            <a:off x="4526407" y="3808689"/>
            <a:ext cx="288086" cy="607456"/>
          </a:xfrm>
          <a:custGeom>
            <a:avLst/>
            <a:gdLst>
              <a:gd name="connsiteX0" fmla="*/ 749509 w 749509"/>
              <a:gd name="connsiteY0" fmla="*/ 96869 h 261761"/>
              <a:gd name="connsiteX1" fmla="*/ 674558 w 749509"/>
              <a:gd name="connsiteY1" fmla="*/ 156830 h 261761"/>
              <a:gd name="connsiteX2" fmla="*/ 629587 w 749509"/>
              <a:gd name="connsiteY2" fmla="*/ 126849 h 261761"/>
              <a:gd name="connsiteX3" fmla="*/ 584617 w 749509"/>
              <a:gd name="connsiteY3" fmla="*/ 201800 h 261761"/>
              <a:gd name="connsiteX4" fmla="*/ 539646 w 749509"/>
              <a:gd name="connsiteY4" fmla="*/ 216790 h 261761"/>
              <a:gd name="connsiteX5" fmla="*/ 494676 w 749509"/>
              <a:gd name="connsiteY5" fmla="*/ 201800 h 261761"/>
              <a:gd name="connsiteX6" fmla="*/ 479686 w 749509"/>
              <a:gd name="connsiteY6" fmla="*/ 126849 h 261761"/>
              <a:gd name="connsiteX7" fmla="*/ 464696 w 749509"/>
              <a:gd name="connsiteY7" fmla="*/ 186810 h 261761"/>
              <a:gd name="connsiteX8" fmla="*/ 434715 w 749509"/>
              <a:gd name="connsiteY8" fmla="*/ 216790 h 261761"/>
              <a:gd name="connsiteX9" fmla="*/ 404735 w 749509"/>
              <a:gd name="connsiteY9" fmla="*/ 171820 h 261761"/>
              <a:gd name="connsiteX10" fmla="*/ 389745 w 749509"/>
              <a:gd name="connsiteY10" fmla="*/ 126849 h 261761"/>
              <a:gd name="connsiteX11" fmla="*/ 359764 w 749509"/>
              <a:gd name="connsiteY11" fmla="*/ 156830 h 261761"/>
              <a:gd name="connsiteX12" fmla="*/ 299804 w 749509"/>
              <a:gd name="connsiteY12" fmla="*/ 231780 h 261761"/>
              <a:gd name="connsiteX13" fmla="*/ 269823 w 749509"/>
              <a:gd name="connsiteY13" fmla="*/ 201800 h 261761"/>
              <a:gd name="connsiteX14" fmla="*/ 224853 w 749509"/>
              <a:gd name="connsiteY14" fmla="*/ 186810 h 261761"/>
              <a:gd name="connsiteX15" fmla="*/ 179882 w 749509"/>
              <a:gd name="connsiteY15" fmla="*/ 261761 h 261761"/>
              <a:gd name="connsiteX16" fmla="*/ 149902 w 749509"/>
              <a:gd name="connsiteY16" fmla="*/ 231780 h 261761"/>
              <a:gd name="connsiteX17" fmla="*/ 104932 w 749509"/>
              <a:gd name="connsiteY17" fmla="*/ 216790 h 261761"/>
              <a:gd name="connsiteX18" fmla="*/ 59961 w 749509"/>
              <a:gd name="connsiteY18" fmla="*/ 216790 h 261761"/>
              <a:gd name="connsiteX19" fmla="*/ 0 w 749509"/>
              <a:gd name="connsiteY19" fmla="*/ 231780 h 261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9509" h="261761">
                <a:moveTo>
                  <a:pt x="749509" y="96869"/>
                </a:moveTo>
                <a:cubicBezTo>
                  <a:pt x="731993" y="123142"/>
                  <a:pt x="718000" y="164070"/>
                  <a:pt x="674558" y="156830"/>
                </a:cubicBezTo>
                <a:cubicBezTo>
                  <a:pt x="656787" y="153868"/>
                  <a:pt x="644577" y="136843"/>
                  <a:pt x="629587" y="126849"/>
                </a:cubicBezTo>
                <a:cubicBezTo>
                  <a:pt x="587304" y="0"/>
                  <a:pt x="655623" y="178132"/>
                  <a:pt x="584617" y="201800"/>
                </a:cubicBezTo>
                <a:lnTo>
                  <a:pt x="539646" y="216790"/>
                </a:lnTo>
                <a:cubicBezTo>
                  <a:pt x="524656" y="211793"/>
                  <a:pt x="503441" y="214947"/>
                  <a:pt x="494676" y="201800"/>
                </a:cubicBezTo>
                <a:cubicBezTo>
                  <a:pt x="480543" y="180601"/>
                  <a:pt x="502475" y="138243"/>
                  <a:pt x="479686" y="126849"/>
                </a:cubicBezTo>
                <a:cubicBezTo>
                  <a:pt x="461259" y="117635"/>
                  <a:pt x="473910" y="168383"/>
                  <a:pt x="464696" y="186810"/>
                </a:cubicBezTo>
                <a:cubicBezTo>
                  <a:pt x="458375" y="199451"/>
                  <a:pt x="444709" y="206797"/>
                  <a:pt x="434715" y="216790"/>
                </a:cubicBezTo>
                <a:cubicBezTo>
                  <a:pt x="424722" y="201800"/>
                  <a:pt x="412792" y="187934"/>
                  <a:pt x="404735" y="171820"/>
                </a:cubicBezTo>
                <a:cubicBezTo>
                  <a:pt x="397669" y="157687"/>
                  <a:pt x="404735" y="131846"/>
                  <a:pt x="389745" y="126849"/>
                </a:cubicBezTo>
                <a:cubicBezTo>
                  <a:pt x="376337" y="122380"/>
                  <a:pt x="369758" y="146836"/>
                  <a:pt x="359764" y="156830"/>
                </a:cubicBezTo>
                <a:cubicBezTo>
                  <a:pt x="350404" y="184910"/>
                  <a:pt x="345006" y="231780"/>
                  <a:pt x="299804" y="231780"/>
                </a:cubicBezTo>
                <a:cubicBezTo>
                  <a:pt x="285671" y="231780"/>
                  <a:pt x="281942" y="209071"/>
                  <a:pt x="269823" y="201800"/>
                </a:cubicBezTo>
                <a:cubicBezTo>
                  <a:pt x="256274" y="193671"/>
                  <a:pt x="239843" y="191807"/>
                  <a:pt x="224853" y="186810"/>
                </a:cubicBezTo>
                <a:cubicBezTo>
                  <a:pt x="220730" y="199178"/>
                  <a:pt x="207318" y="261761"/>
                  <a:pt x="179882" y="261761"/>
                </a:cubicBezTo>
                <a:cubicBezTo>
                  <a:pt x="165749" y="261761"/>
                  <a:pt x="162021" y="239051"/>
                  <a:pt x="149902" y="231780"/>
                </a:cubicBezTo>
                <a:cubicBezTo>
                  <a:pt x="136353" y="223650"/>
                  <a:pt x="119922" y="221787"/>
                  <a:pt x="104932" y="216790"/>
                </a:cubicBezTo>
                <a:cubicBezTo>
                  <a:pt x="77983" y="135950"/>
                  <a:pt x="105843" y="180084"/>
                  <a:pt x="59961" y="216790"/>
                </a:cubicBezTo>
                <a:cubicBezTo>
                  <a:pt x="39248" y="233360"/>
                  <a:pt x="21621" y="231780"/>
                  <a:pt x="0" y="23178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0" y="2362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16476201">
            <a:off x="-35623" y="4070309"/>
            <a:ext cx="1982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Mediterranean Sea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38400" y="1600200"/>
            <a:ext cx="8306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Sea </a:t>
            </a:r>
          </a:p>
          <a:p>
            <a:r>
              <a:rPr lang="en-US" dirty="0"/>
              <a:t>Of </a:t>
            </a:r>
          </a:p>
          <a:p>
            <a:r>
              <a:rPr lang="en-US" dirty="0"/>
              <a:t>Galilee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0" y="2678668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Jordan River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4419600"/>
            <a:ext cx="675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</a:t>
            </a:r>
          </a:p>
          <a:p>
            <a:r>
              <a:rPr lang="en-US" dirty="0"/>
              <a:t>Sea</a:t>
            </a:r>
          </a:p>
        </p:txBody>
      </p:sp>
      <p:sp>
        <p:nvSpPr>
          <p:cNvPr id="18" name="Rounded Rectangular Callout 17"/>
          <p:cNvSpPr/>
          <p:nvPr/>
        </p:nvSpPr>
        <p:spPr>
          <a:xfrm>
            <a:off x="5734050" y="1671983"/>
            <a:ext cx="2133600" cy="1021556"/>
          </a:xfrm>
          <a:prstGeom prst="wedgeRoundRectCallout">
            <a:avLst>
              <a:gd name="adj1" fmla="val -94266"/>
              <a:gd name="adj2" fmla="val 1763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Jericho. About 1,200 feet below sea level.</a:t>
            </a:r>
          </a:p>
        </p:txBody>
      </p:sp>
      <p:sp>
        <p:nvSpPr>
          <p:cNvPr id="19" name="Rounded Rectangular Callout 18"/>
          <p:cNvSpPr/>
          <p:nvPr/>
        </p:nvSpPr>
        <p:spPr>
          <a:xfrm>
            <a:off x="1344785" y="2479738"/>
            <a:ext cx="2293504" cy="1021556"/>
          </a:xfrm>
          <a:prstGeom prst="wedgeRoundRectCallout">
            <a:avLst>
              <a:gd name="adj1" fmla="val 87401"/>
              <a:gd name="adj2" fmla="val 1237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Jerusalem. About 2,580 feet above sea level.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4</a:t>
            </a:fld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 rot="19653698">
            <a:off x="5187593" y="3314912"/>
            <a:ext cx="2032929" cy="1200329"/>
          </a:xfrm>
          <a:prstGeom prst="rect">
            <a:avLst/>
          </a:prstGeom>
          <a:solidFill>
            <a:schemeClr val="bg1">
              <a:alpha val="3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3,780 Feet</a:t>
            </a:r>
          </a:p>
          <a:p>
            <a:r>
              <a:rPr lang="en-US" dirty="0"/>
              <a:t> rise in elevation from Jericho to Jerusalem.</a:t>
            </a:r>
          </a:p>
        </p:txBody>
      </p:sp>
      <p:sp>
        <p:nvSpPr>
          <p:cNvPr id="13" name="Rounded Rectangular Callout 17">
            <a:extLst>
              <a:ext uri="{FF2B5EF4-FFF2-40B4-BE49-F238E27FC236}">
                <a16:creationId xmlns:a16="http://schemas.microsoft.com/office/drawing/2014/main" id="{6FB8EBC5-1B4C-498F-8620-FEC966C75468}"/>
              </a:ext>
            </a:extLst>
          </p:cNvPr>
          <p:cNvSpPr/>
          <p:nvPr/>
        </p:nvSpPr>
        <p:spPr>
          <a:xfrm>
            <a:off x="6953461" y="2764988"/>
            <a:ext cx="2133600" cy="1328023"/>
          </a:xfrm>
          <a:prstGeom prst="wedgeRoundRectCallout">
            <a:avLst>
              <a:gd name="adj1" fmla="val -92034"/>
              <a:gd name="adj2" fmla="val 1002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Surface of the Dead Sea 1,410.8 feet below sea level.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\The Life Of Christ\map_jc_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55416"/>
            <a:ext cx="9144000" cy="5502584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0013" y="46792"/>
            <a:ext cx="6859587" cy="13542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Journey To Jerusalem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1066800" y="3871555"/>
            <a:ext cx="3200400" cy="715089"/>
          </a:xfrm>
          <a:prstGeom prst="wedgeRoundRectCallout">
            <a:avLst>
              <a:gd name="adj1" fmla="val 58531"/>
              <a:gd name="adj2" fmla="val 31990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Jesus resumes His journey to Jerusalem. John 12:12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8" y="1459830"/>
            <a:ext cx="8784432" cy="5321970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b="1" dirty="0"/>
              <a:t>Preparation:</a:t>
            </a:r>
          </a:p>
          <a:p>
            <a:pPr>
              <a:spcBef>
                <a:spcPts val="0"/>
              </a:spcBef>
            </a:pPr>
            <a:r>
              <a:rPr lang="en-US" dirty="0"/>
              <a:t>Secures the colt. Matthew 21:1-7; cf. Mark 11:2; </a:t>
            </a:r>
            <a:br>
              <a:rPr lang="en-US" dirty="0"/>
            </a:br>
            <a:r>
              <a:rPr lang="en-US" dirty="0"/>
              <a:t>Luke 19:30</a:t>
            </a:r>
          </a:p>
          <a:p>
            <a:pPr lvl="1">
              <a:spcBef>
                <a:spcPts val="0"/>
              </a:spcBef>
            </a:pPr>
            <a:r>
              <a:rPr lang="en-US" b="1" dirty="0"/>
              <a:t>Fulfilled two Old Testament prophecies.</a:t>
            </a:r>
            <a:br>
              <a:rPr lang="en-US" dirty="0"/>
            </a:br>
            <a:r>
              <a:rPr lang="en-US" dirty="0"/>
              <a:t>Isaiah 62:11, </a:t>
            </a:r>
            <a:r>
              <a:rPr lang="en-US" i="1" dirty="0"/>
              <a:t>“Behold, Jehovah hath proclaimed unto the end of the earth, Say ye to the daughter of Zion, </a:t>
            </a:r>
            <a:r>
              <a:rPr lang="en-US" b="1" i="1" dirty="0"/>
              <a:t>Behold, thy salvation cometh; </a:t>
            </a:r>
            <a:r>
              <a:rPr lang="en-US" i="1" dirty="0"/>
              <a:t>behold, his reward is with him, and his recompense before him.”</a:t>
            </a:r>
            <a:br>
              <a:rPr lang="en-US" i="1" dirty="0"/>
            </a:br>
            <a:br>
              <a:rPr lang="en-US" i="1" dirty="0"/>
            </a:br>
            <a:r>
              <a:rPr lang="en-US" dirty="0"/>
              <a:t>Zechariah 9:9, </a:t>
            </a:r>
            <a:r>
              <a:rPr lang="en-US" i="1" dirty="0"/>
              <a:t>“Rejoice greatly, O daughter of Zion; shout, O daughter of Jerusalem: </a:t>
            </a:r>
            <a:r>
              <a:rPr lang="en-US" b="1" i="1" dirty="0"/>
              <a:t>behold, thy king cometh unto thee</a:t>
            </a:r>
            <a:r>
              <a:rPr lang="en-US" i="1" dirty="0"/>
              <a:t>; he is just, and having salvation; lowly, and </a:t>
            </a:r>
            <a:r>
              <a:rPr lang="en-US" b="1" i="1" dirty="0"/>
              <a:t>riding upon an ass, even upon a colt the foal of an ass</a:t>
            </a:r>
            <a:r>
              <a:rPr lang="en-US" i="1" dirty="0"/>
              <a:t>.”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35" y="169030"/>
            <a:ext cx="8458200" cy="1354217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Triumphant Entry Into Jerusalem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227241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The Procession Into The City.</a:t>
            </a:r>
          </a:p>
          <a:p>
            <a:r>
              <a:rPr lang="en-US" dirty="0"/>
              <a:t>Multitude met him with palm branches. </a:t>
            </a:r>
            <a:br>
              <a:rPr lang="en-US" dirty="0"/>
            </a:br>
            <a:r>
              <a:rPr lang="en-US" dirty="0"/>
              <a:t>John 12:12-13</a:t>
            </a:r>
          </a:p>
          <a:p>
            <a:r>
              <a:rPr lang="en-US" dirty="0"/>
              <a:t>Multitude spread their garments on the road. </a:t>
            </a:r>
            <a:br>
              <a:rPr lang="en-US" dirty="0"/>
            </a:br>
            <a:r>
              <a:rPr lang="en-US" dirty="0"/>
              <a:t>Matthew 21:8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35" y="169030"/>
            <a:ext cx="8458200" cy="1354217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Triumphant Entry Into Jerusalem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8" y="1600200"/>
            <a:ext cx="8882064" cy="5139869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b="1" dirty="0"/>
              <a:t>Shouts Of The People As Jesus Entered</a:t>
            </a:r>
            <a:r>
              <a:rPr lang="en-US" sz="2400" dirty="0"/>
              <a:t>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21:8-9, </a:t>
            </a:r>
            <a:r>
              <a:rPr lang="en-US" sz="2400" i="1" dirty="0"/>
              <a:t>“And the most part of the multitude spread their garments in the way; and others cut branches from the trees, and spread them in the way. And the multitudes that went before him, and that followed, cried, saying, </a:t>
            </a:r>
            <a:r>
              <a:rPr lang="en-US" sz="2400" b="1" i="1" dirty="0"/>
              <a:t>Hosanna to the son of David: Blessed (is) he that cometh in the name of the Lord; Hosanna in the highest</a:t>
            </a:r>
            <a:r>
              <a:rPr lang="en-US" sz="24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Mark 11:9-10, </a:t>
            </a:r>
            <a:r>
              <a:rPr lang="en-US" sz="2400" i="1" dirty="0"/>
              <a:t>“And they that went before, and they that followed, cried, </a:t>
            </a:r>
            <a:r>
              <a:rPr lang="en-US" sz="2400" b="1" i="1" dirty="0"/>
              <a:t>Hosanna; Blessed (is) he that cometh in the name of the Lord: </a:t>
            </a:r>
            <a:r>
              <a:rPr lang="en-US" sz="2800" b="1" i="1" u="sng" dirty="0"/>
              <a:t>Blessed (is) the kingdom that cometh, (the kingdom) of our father David</a:t>
            </a:r>
            <a:r>
              <a:rPr lang="en-US" sz="2800" b="1" i="1" dirty="0"/>
              <a:t>: </a:t>
            </a:r>
            <a:r>
              <a:rPr lang="en-US" sz="2400" b="1" i="1" dirty="0"/>
              <a:t>Hosanna in the highest.”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35" y="169030"/>
            <a:ext cx="8458200" cy="1354217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Triumphant Entry Into Jerusalem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8" y="1524000"/>
            <a:ext cx="8882064" cy="5293757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600" b="1" dirty="0"/>
              <a:t>Shouts Of The People As Jesus Entered.</a:t>
            </a:r>
          </a:p>
          <a:p>
            <a:pPr>
              <a:spcBef>
                <a:spcPts val="0"/>
              </a:spcBef>
            </a:pPr>
            <a:r>
              <a:rPr lang="en-US" sz="2600" dirty="0"/>
              <a:t>Luke 19:37-38, </a:t>
            </a:r>
            <a:r>
              <a:rPr lang="en-US" sz="2600" i="1" dirty="0"/>
              <a:t>“the whole multitude of the disciples began to rejoice and praise God with a loud voice for all the mighty works which they had seen; saying, </a:t>
            </a:r>
            <a:r>
              <a:rPr lang="en-US" sz="2600" b="1" i="1" dirty="0"/>
              <a:t>Blessed (is) the King that cometh in the name of the Lord: peace in heaven, and glory in the highest</a:t>
            </a:r>
            <a:r>
              <a:rPr lang="en-US" sz="26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600" dirty="0"/>
              <a:t>John 12:13, </a:t>
            </a:r>
            <a:r>
              <a:rPr lang="en-US" sz="2600" i="1" dirty="0"/>
              <a:t>“took the branches of the palm trees, and went forth to meet him, and cried out, </a:t>
            </a:r>
            <a:r>
              <a:rPr lang="en-US" sz="2600" b="1" i="1" dirty="0"/>
              <a:t>Hosanna: Blessed (is) he that cometh in the name of the Lord, even the King of Israel</a:t>
            </a:r>
            <a:r>
              <a:rPr lang="en-US" sz="26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600" i="1" dirty="0"/>
              <a:t>Hosanna </a:t>
            </a:r>
            <a:r>
              <a:rPr lang="en-US" sz="2600" dirty="0"/>
              <a:t>in Hebrew means “save we pray.” </a:t>
            </a:r>
            <a:br>
              <a:rPr lang="en-US" sz="2600" dirty="0"/>
            </a:br>
            <a:r>
              <a:rPr lang="en-US" sz="2600" dirty="0"/>
              <a:t>cf. Psalms 118:25</a:t>
            </a:r>
            <a:endParaRPr lang="en-US" sz="26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35" y="169030"/>
            <a:ext cx="8458200" cy="1354217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Triumphant Entry Into Jerusalem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1575</TotalTime>
  <Words>774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Lucida Sans Unicode</vt:lpstr>
      <vt:lpstr>Verdana</vt:lpstr>
      <vt:lpstr>Wingdings 2</vt:lpstr>
      <vt:lpstr>Wingdings 3</vt:lpstr>
      <vt:lpstr>Theme16</vt:lpstr>
      <vt:lpstr>Lesson 19 - The Last Week Of Jesus’ Life (1)</vt:lpstr>
      <vt:lpstr>The Journey To Jerusalem</vt:lpstr>
      <vt:lpstr>The Journey To Jerusalem</vt:lpstr>
      <vt:lpstr>PowerPoint Presentation</vt:lpstr>
      <vt:lpstr>The Journey To Jerusalem Sunday</vt:lpstr>
      <vt:lpstr>Triumphant Entry Into Jerusalem Sunday</vt:lpstr>
      <vt:lpstr>Triumphant Entry Into Jerusalem Sunday</vt:lpstr>
      <vt:lpstr>Triumphant Entry Into Jerusalem Sunday</vt:lpstr>
      <vt:lpstr>Triumphant Entry Into Jerusalem Sunday</vt:lpstr>
      <vt:lpstr>Triumphant Entry Into Jerusalem Sunday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Micky Galloway</dc:creator>
  <cp:lastModifiedBy>Richard Lidh</cp:lastModifiedBy>
  <cp:revision>35</cp:revision>
  <cp:lastPrinted>2022-05-27T19:08:56Z</cp:lastPrinted>
  <dcterms:created xsi:type="dcterms:W3CDTF">2017-04-22T19:19:49Z</dcterms:created>
  <dcterms:modified xsi:type="dcterms:W3CDTF">2022-05-27T19:09:42Z</dcterms:modified>
</cp:coreProperties>
</file>